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6"/>
  </p:notesMasterIdLst>
  <p:sldIdLst>
    <p:sldId id="278" r:id="rId5"/>
    <p:sldId id="314" r:id="rId6"/>
    <p:sldId id="279" r:id="rId7"/>
    <p:sldId id="327" r:id="rId8"/>
    <p:sldId id="330" r:id="rId9"/>
    <p:sldId id="316" r:id="rId10"/>
    <p:sldId id="337" r:id="rId11"/>
    <p:sldId id="302" r:id="rId12"/>
    <p:sldId id="295" r:id="rId13"/>
    <p:sldId id="335" r:id="rId14"/>
    <p:sldId id="323" r:id="rId15"/>
    <p:sldId id="321" r:id="rId16"/>
    <p:sldId id="299" r:id="rId17"/>
    <p:sldId id="319" r:id="rId18"/>
    <p:sldId id="324" r:id="rId19"/>
    <p:sldId id="334" r:id="rId20"/>
    <p:sldId id="318" r:id="rId21"/>
    <p:sldId id="282" r:id="rId22"/>
    <p:sldId id="322" r:id="rId23"/>
    <p:sldId id="281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0" autoAdjust="0"/>
    <p:restoredTop sz="85368" autoAdjust="0"/>
  </p:normalViewPr>
  <p:slideViewPr>
    <p:cSldViewPr snapToGrid="0">
      <p:cViewPr varScale="1">
        <p:scale>
          <a:sx n="93" d="100"/>
          <a:sy n="93" d="100"/>
        </p:scale>
        <p:origin x="816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alejandrosanchezbecerra/qtm151spring2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Alejandro S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ánchez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Becerra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F487-A016-8A8E-5E83-605D0A6C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859" y="979594"/>
            <a:ext cx="4922323" cy="3431960"/>
          </a:xfrm>
        </p:spPr>
        <p:txBody>
          <a:bodyPr>
            <a:noAutofit/>
          </a:bodyPr>
          <a:lstStyle/>
          <a:p>
            <a:r>
              <a:rPr lang="en-US" sz="2800" dirty="0"/>
              <a:t>Towards the end of the class we’ll also introduce SQL.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- Advanced database language</a:t>
            </a:r>
            <a:br>
              <a:rPr lang="en-US" sz="2800" dirty="0"/>
            </a:br>
            <a:r>
              <a:rPr lang="en-US" sz="2800" dirty="0"/>
              <a:t>- Widely used in industry.</a:t>
            </a:r>
            <a:br>
              <a:rPr lang="en-US" sz="2800" dirty="0"/>
            </a:br>
            <a:r>
              <a:rPr lang="en-US" sz="2800" dirty="0"/>
              <a:t>- Can be connected to Python and uses very similar ideas.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More details to come!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026" name="Picture 2" descr="What is SQL? - Tech Monitor">
            <a:extLst>
              <a:ext uri="{FF2B5EF4-FFF2-40B4-BE49-F238E27FC236}">
                <a16:creationId xmlns:a16="http://schemas.microsoft.com/office/drawing/2014/main" id="{E9252C0A-B4FB-5BFD-978B-69D2BE2D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8" y="1456458"/>
            <a:ext cx="4720442" cy="24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54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https://github.com/alejandrosanchezbecerra/qtm151spring2025</a:t>
            </a:r>
            <a:endParaRPr lang="fr-FR" dirty="0"/>
          </a:p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68" y="1577980"/>
            <a:ext cx="1141283" cy="12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9850442" y="206298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8955703" y="1832155"/>
            <a:ext cx="4411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</a:p>
          <a:p>
            <a:endParaRPr lang="en-US" sz="2400" b="1" dirty="0"/>
          </a:p>
          <a:p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FFC9E-B230-AF2F-4E7C-7E49170C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364" y="1002285"/>
            <a:ext cx="6725782" cy="48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2974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Course Evaluations: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automatically be graded for half-credit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First name: Alejandro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Two last names: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and network analysis. I focus on applications that evaluate poverty-reduction programs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8" y="646264"/>
            <a:ext cx="5360061" cy="22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exercises.</a:t>
            </a:r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Nihal </a:t>
            </a:r>
            <a:r>
              <a:rPr lang="en-US" dirty="0" err="1"/>
              <a:t>Khatwani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Molly Murphy</a:t>
            </a:r>
          </a:p>
          <a:p>
            <a:endParaRPr lang="en-US" dirty="0"/>
          </a:p>
          <a:p>
            <a:r>
              <a:rPr lang="en-US" dirty="0"/>
              <a:t>Sylvia Xing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760A-04D9-DD86-FA96-DFBD6238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7A372F-B348-9200-2326-E28331C3277C}"/>
              </a:ext>
            </a:extLst>
          </p:cNvPr>
          <p:cNvSpPr txBox="1"/>
          <p:nvPr/>
        </p:nvSpPr>
        <p:spPr>
          <a:xfrm>
            <a:off x="3560257" y="3519093"/>
            <a:ext cx="19859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BDBBE31E-3840-CF19-9034-471FD126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34" y="2568809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8CFEC-0571-2374-BB1A-6FD12CA516DE}"/>
              </a:ext>
            </a:extLst>
          </p:cNvPr>
          <p:cNvSpPr txBox="1"/>
          <p:nvPr/>
        </p:nvSpPr>
        <p:spPr>
          <a:xfrm>
            <a:off x="7104084" y="3130896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5117F-D26D-ED5C-71F4-6F0D1F9B8063}"/>
              </a:ext>
            </a:extLst>
          </p:cNvPr>
          <p:cNvSpPr txBox="1"/>
          <p:nvPr/>
        </p:nvSpPr>
        <p:spPr>
          <a:xfrm>
            <a:off x="5537639" y="2582758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09458-C4FA-6213-F24F-7842F7B04AE1}"/>
              </a:ext>
            </a:extLst>
          </p:cNvPr>
          <p:cNvSpPr txBox="1"/>
          <p:nvPr/>
        </p:nvSpPr>
        <p:spPr>
          <a:xfrm>
            <a:off x="1004855" y="617161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components:</a:t>
            </a: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A2652DE-1BA2-BBE3-2277-9FFBE501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73" y="2352305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F3B8C-70ED-CB8B-2BFE-D39481472FF6}"/>
              </a:ext>
            </a:extLst>
          </p:cNvPr>
          <p:cNvSpPr txBox="1"/>
          <p:nvPr/>
        </p:nvSpPr>
        <p:spPr>
          <a:xfrm>
            <a:off x="6219511" y="3956131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F5AE7D-E5E8-C076-FCFB-85CE60199F71}"/>
              </a:ext>
            </a:extLst>
          </p:cNvPr>
          <p:cNvSpPr/>
          <p:nvPr/>
        </p:nvSpPr>
        <p:spPr>
          <a:xfrm>
            <a:off x="6215319" y="1623832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6AC96-4FEB-1F26-2775-5CABD79A271D}"/>
              </a:ext>
            </a:extLst>
          </p:cNvPr>
          <p:cNvSpPr txBox="1"/>
          <p:nvPr/>
        </p:nvSpPr>
        <p:spPr>
          <a:xfrm>
            <a:off x="6370481" y="1047464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969C4E0F-811F-F988-33B1-5B5034C8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72" y="217340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1FB197-6012-6F6E-9AB6-2B040EC6807E}"/>
              </a:ext>
            </a:extLst>
          </p:cNvPr>
          <p:cNvSpPr txBox="1"/>
          <p:nvPr/>
        </p:nvSpPr>
        <p:spPr>
          <a:xfrm>
            <a:off x="3083741" y="5813231"/>
            <a:ext cx="29389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“frontend” software that  you open every time you code something in 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07189-EB9C-0907-628D-A0DE2B2BC559}"/>
              </a:ext>
            </a:extLst>
          </p:cNvPr>
          <p:cNvSpPr txBox="1"/>
          <p:nvPr/>
        </p:nvSpPr>
        <p:spPr>
          <a:xfrm>
            <a:off x="6385113" y="5813231"/>
            <a:ext cx="2938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 “backend” software </a:t>
            </a:r>
            <a:r>
              <a:rPr lang="en-US" dirty="0"/>
              <a:t>that you install once and hardly open again.</a:t>
            </a:r>
          </a:p>
        </p:txBody>
      </p:sp>
    </p:spTree>
    <p:extLst>
      <p:ext uri="{BB962C8B-B14F-4D97-AF65-F5344CB8AC3E}">
        <p14:creationId xmlns:p14="http://schemas.microsoft.com/office/powerpoint/2010/main" val="201972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026366" y="4073274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43" y="3122990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9570193" y="368507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8003748" y="3136939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630248" y="3260593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open script files in </a:t>
            </a:r>
            <a:r>
              <a:rPr lang="en-US" sz="3200" dirty="0" err="1"/>
              <a:t>VSCode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2340524" y="4251499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2794034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82" y="2906486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685620" y="4510312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8681428" y="2178013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836590" y="1601645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81" y="771521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5601</TotalTime>
  <Words>730</Words>
  <Application>Microsoft Macintosh PowerPoint</Application>
  <PresentationFormat>Widescreen</PresentationFormat>
  <Paragraphs>145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My teaching philosophy</vt:lpstr>
      <vt:lpstr>Teaching Assistants</vt:lpstr>
      <vt:lpstr>Agenda</vt:lpstr>
      <vt:lpstr>PowerPoint Presentation</vt:lpstr>
      <vt:lpstr>PowerPoint Presentation</vt:lpstr>
      <vt:lpstr>PowerPoint Presentation</vt:lpstr>
      <vt:lpstr>Towards the end of the class we’ll also introduce SQL.  - Advanced database language - Widely used in industry. - Can be connected to Python and uses very similar ideas.  More details to come!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Learning Objectives</vt:lpstr>
      <vt:lpstr>PowerPoint Presentation</vt:lpstr>
      <vt:lpstr>Coding ability is not innate</vt:lpstr>
      <vt:lpstr>Questions about the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Sanchez Becerra, Alejandro</cp:lastModifiedBy>
  <cp:revision>98</cp:revision>
  <dcterms:created xsi:type="dcterms:W3CDTF">2022-08-18T19:06:53Z</dcterms:created>
  <dcterms:modified xsi:type="dcterms:W3CDTF">2025-01-15T05:00:44Z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